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Lst>
  <p:sldSz cy="10287000" cx="18288000"/>
  <p:notesSz cx="6858000" cy="9144000"/>
  <p:embeddedFontLst>
    <p:embeddedFont>
      <p:font typeface="Open Sans"/>
      <p:bold r:id="rId10"/>
      <p:boldItalic r:id="rId1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1" Type="http://schemas.openxmlformats.org/officeDocument/2006/relationships/font" Target="fonts/OpenSans-boldItalic.fntdata"/><Relationship Id="rId10" Type="http://schemas.openxmlformats.org/officeDocument/2006/relationships/font" Target="fonts/OpenSans-bold.fntdata"/><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34e11f87bac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g34e11f87bac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51A18"/>
        </a:solidFill>
      </p:bgPr>
    </p:bg>
    <p:spTree>
      <p:nvGrpSpPr>
        <p:cNvPr id="83" name="Shape 83"/>
        <p:cNvGrpSpPr/>
        <p:nvPr/>
      </p:nvGrpSpPr>
      <p:grpSpPr>
        <a:xfrm>
          <a:off x="0" y="0"/>
          <a:ext cx="0" cy="0"/>
          <a:chOff x="0" y="0"/>
          <a:chExt cx="0" cy="0"/>
        </a:xfrm>
      </p:grpSpPr>
      <p:grpSp>
        <p:nvGrpSpPr>
          <p:cNvPr id="84" name="Google Shape;84;p13"/>
          <p:cNvGrpSpPr/>
          <p:nvPr/>
        </p:nvGrpSpPr>
        <p:grpSpPr>
          <a:xfrm>
            <a:off x="17690482" y="9044577"/>
            <a:ext cx="597518" cy="625527"/>
            <a:chOff x="0" y="-38100"/>
            <a:chExt cx="812800" cy="850900"/>
          </a:xfrm>
        </p:grpSpPr>
        <p:sp>
          <p:nvSpPr>
            <p:cNvPr id="85" name="Google Shape;85;p13"/>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FFFFFF"/>
            </a:solidFill>
            <a:ln>
              <a:noFill/>
            </a:ln>
          </p:spPr>
        </p:sp>
        <p:sp>
          <p:nvSpPr>
            <p:cNvPr id="86" name="Google Shape;86;p13"/>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87" name="Google Shape;87;p13"/>
          <p:cNvPicPr preferRelativeResize="0"/>
          <p:nvPr/>
        </p:nvPicPr>
        <p:blipFill rotWithShape="1">
          <a:blip r:embed="rId3">
            <a:alphaModFix amt="70000"/>
          </a:blip>
          <a:srcRect b="0" l="19379" r="21468" t="0"/>
          <a:stretch/>
        </p:blipFill>
        <p:spPr>
          <a:xfrm>
            <a:off x="0" y="0"/>
            <a:ext cx="9144000" cy="10287000"/>
          </a:xfrm>
          <a:prstGeom prst="rect">
            <a:avLst/>
          </a:prstGeom>
          <a:noFill/>
          <a:ln>
            <a:noFill/>
          </a:ln>
        </p:spPr>
      </p:pic>
      <p:cxnSp>
        <p:nvCxnSpPr>
          <p:cNvPr id="88" name="Google Shape;88;p13"/>
          <p:cNvCxnSpPr/>
          <p:nvPr/>
        </p:nvCxnSpPr>
        <p:spPr>
          <a:xfrm>
            <a:off x="12861786" y="1744795"/>
            <a:ext cx="1421257" cy="0"/>
          </a:xfrm>
          <a:prstGeom prst="straightConnector1">
            <a:avLst/>
          </a:prstGeom>
          <a:noFill/>
          <a:ln cap="flat" cmpd="sng" w="38100">
            <a:solidFill>
              <a:srgbClr val="FFFFFF"/>
            </a:solidFill>
            <a:prstDash val="solid"/>
            <a:round/>
            <a:headEnd len="sm" w="sm" type="none"/>
            <a:tailEnd len="sm" w="sm" type="none"/>
          </a:ln>
        </p:spPr>
      </p:cxnSp>
      <p:sp>
        <p:nvSpPr>
          <p:cNvPr id="89" name="Google Shape;89;p13"/>
          <p:cNvSpPr txBox="1"/>
          <p:nvPr/>
        </p:nvSpPr>
        <p:spPr>
          <a:xfrm>
            <a:off x="17778985" y="9253309"/>
            <a:ext cx="420513" cy="24066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400" u="none" cap="none" strike="noStrike">
                <a:solidFill>
                  <a:srgbClr val="151A18"/>
                </a:solidFill>
                <a:latin typeface="Open Sans"/>
                <a:ea typeface="Open Sans"/>
                <a:cs typeface="Open Sans"/>
                <a:sym typeface="Open Sans"/>
              </a:rPr>
              <a:t>01</a:t>
            </a:r>
            <a:endParaRPr/>
          </a:p>
        </p:txBody>
      </p:sp>
      <p:sp>
        <p:nvSpPr>
          <p:cNvPr id="90" name="Google Shape;90;p13"/>
          <p:cNvSpPr txBox="1"/>
          <p:nvPr/>
        </p:nvSpPr>
        <p:spPr>
          <a:xfrm>
            <a:off x="10313763" y="798760"/>
            <a:ext cx="6517200" cy="703500"/>
          </a:xfrm>
          <a:prstGeom prst="rect">
            <a:avLst/>
          </a:prstGeom>
          <a:noFill/>
          <a:ln>
            <a:noFill/>
          </a:ln>
        </p:spPr>
        <p:txBody>
          <a:bodyPr anchorCtr="0" anchor="t" bIns="0" lIns="0" spcFirstLastPara="1" rIns="0" wrap="square" tIns="0">
            <a:spAutoFit/>
          </a:bodyPr>
          <a:lstStyle/>
          <a:p>
            <a:pPr indent="0" lvl="0" marL="0" marR="0" rtl="0" algn="ctr">
              <a:lnSpc>
                <a:spcPct val="127002"/>
              </a:lnSpc>
              <a:spcBef>
                <a:spcPts val="0"/>
              </a:spcBef>
              <a:spcAft>
                <a:spcPts val="0"/>
              </a:spcAft>
              <a:buNone/>
            </a:pPr>
            <a:r>
              <a:rPr b="1" i="0" lang="en-US" sz="4444" u="none" cap="none" strike="noStrike">
                <a:solidFill>
                  <a:srgbClr val="FFFFFF"/>
                </a:solidFill>
                <a:latin typeface="Open Sans"/>
                <a:ea typeface="Open Sans"/>
                <a:cs typeface="Open Sans"/>
                <a:sym typeface="Open Sans"/>
              </a:rPr>
              <a:t>PROBLEM </a:t>
            </a:r>
            <a:r>
              <a:rPr b="1" i="0" lang="en-US" sz="4444" u="none" cap="none" strike="noStrike">
                <a:solidFill>
                  <a:srgbClr val="FFFFFF"/>
                </a:solidFill>
                <a:latin typeface="Open Sans"/>
                <a:ea typeface="Open Sans"/>
                <a:cs typeface="Open Sans"/>
                <a:sym typeface="Open Sans"/>
              </a:rPr>
              <a:t>STATEMENT</a:t>
            </a:r>
            <a:endParaRPr/>
          </a:p>
        </p:txBody>
      </p:sp>
      <p:sp>
        <p:nvSpPr>
          <p:cNvPr id="91" name="Google Shape;91;p13"/>
          <p:cNvSpPr txBox="1"/>
          <p:nvPr/>
        </p:nvSpPr>
        <p:spPr>
          <a:xfrm>
            <a:off x="9829633" y="2199691"/>
            <a:ext cx="7757430" cy="4252087"/>
          </a:xfrm>
          <a:prstGeom prst="rect">
            <a:avLst/>
          </a:prstGeom>
          <a:noFill/>
          <a:ln>
            <a:noFill/>
          </a:ln>
        </p:spPr>
        <p:txBody>
          <a:bodyPr anchorCtr="0" anchor="t" bIns="0" lIns="0" spcFirstLastPara="1" rIns="0" wrap="square" tIns="0">
            <a:spAutoFit/>
          </a:bodyPr>
          <a:lstStyle/>
          <a:p>
            <a:pPr indent="0" lvl="0" marL="0" marR="0" rtl="0" algn="just">
              <a:lnSpc>
                <a:spcPct val="140023"/>
              </a:lnSpc>
              <a:spcBef>
                <a:spcPts val="0"/>
              </a:spcBef>
              <a:spcAft>
                <a:spcPts val="0"/>
              </a:spcAft>
              <a:buNone/>
            </a:pPr>
            <a:r>
              <a:rPr b="0" i="0" lang="en-US" sz="1719" u="none" cap="none" strike="noStrike">
                <a:solidFill>
                  <a:srgbClr val="FFFFFF"/>
                </a:solidFill>
                <a:latin typeface="Open Sans"/>
                <a:ea typeface="Open Sans"/>
                <a:cs typeface="Open Sans"/>
                <a:sym typeface="Open Sans"/>
              </a:rPr>
              <a:t>Columbia has historically deprioritized student wellness and community-building, as these factors are not directly measured in the university’s performance metrics. Community and wellness drive student success and alumni engagement.</a:t>
            </a:r>
            <a:endParaRPr/>
          </a:p>
          <a:p>
            <a:pPr indent="0" lvl="0" marL="0" marR="0" rtl="0" algn="just">
              <a:lnSpc>
                <a:spcPct val="140023"/>
              </a:lnSpc>
              <a:spcBef>
                <a:spcPts val="0"/>
              </a:spcBef>
              <a:spcAft>
                <a:spcPts val="0"/>
              </a:spcAft>
              <a:buNone/>
            </a:pPr>
            <a:r>
              <a:t/>
            </a:r>
            <a:endParaRPr b="0" i="0" sz="1719" u="none" cap="none" strike="noStrike">
              <a:solidFill>
                <a:srgbClr val="FFFFFF"/>
              </a:solidFill>
              <a:latin typeface="Open Sans"/>
              <a:ea typeface="Open Sans"/>
              <a:cs typeface="Open Sans"/>
              <a:sym typeface="Open Sans"/>
            </a:endParaRPr>
          </a:p>
          <a:p>
            <a:pPr indent="0" lvl="0" marL="0" marR="0" rtl="0" algn="just">
              <a:lnSpc>
                <a:spcPct val="140023"/>
              </a:lnSpc>
              <a:spcBef>
                <a:spcPts val="0"/>
              </a:spcBef>
              <a:spcAft>
                <a:spcPts val="0"/>
              </a:spcAft>
              <a:buNone/>
            </a:pPr>
            <a:r>
              <a:rPr b="0" i="0" lang="en-US" sz="1719" u="none" cap="none" strike="noStrike">
                <a:solidFill>
                  <a:srgbClr val="FFFFFF"/>
                </a:solidFill>
                <a:latin typeface="Open Sans"/>
                <a:ea typeface="Open Sans"/>
                <a:cs typeface="Open Sans"/>
                <a:sym typeface="Open Sans"/>
              </a:rPr>
              <a:t>As a result, there are no coordinated efforts to strengthen campus community or improve student wellness. For example, current spaces on campus either lack availability, short on adequate amenities, or do not foster a sense of comfort, safety and belonging.</a:t>
            </a:r>
            <a:endParaRPr/>
          </a:p>
          <a:p>
            <a:pPr indent="0" lvl="0" marL="0" marR="0" rtl="0" algn="just">
              <a:lnSpc>
                <a:spcPct val="140023"/>
              </a:lnSpc>
              <a:spcBef>
                <a:spcPts val="0"/>
              </a:spcBef>
              <a:spcAft>
                <a:spcPts val="0"/>
              </a:spcAft>
              <a:buNone/>
            </a:pPr>
            <a:r>
              <a:t/>
            </a:r>
            <a:endParaRPr b="0" i="0" sz="1719" u="none" cap="none" strike="noStrike">
              <a:solidFill>
                <a:srgbClr val="FFFFFF"/>
              </a:solidFill>
              <a:latin typeface="Open Sans"/>
              <a:ea typeface="Open Sans"/>
              <a:cs typeface="Open Sans"/>
              <a:sym typeface="Open Sans"/>
            </a:endParaRPr>
          </a:p>
          <a:p>
            <a:pPr indent="0" lvl="0" marL="0" marR="0" rtl="0" algn="just">
              <a:lnSpc>
                <a:spcPct val="140023"/>
              </a:lnSpc>
              <a:spcBef>
                <a:spcPts val="0"/>
              </a:spcBef>
              <a:spcAft>
                <a:spcPts val="0"/>
              </a:spcAft>
              <a:buNone/>
            </a:pPr>
            <a:r>
              <a:rPr b="0" i="0" lang="en-US" sz="1719" u="none" cap="none" strike="noStrike">
                <a:solidFill>
                  <a:srgbClr val="FFFFFF"/>
                </a:solidFill>
                <a:latin typeface="Open Sans"/>
                <a:ea typeface="Open Sans"/>
                <a:cs typeface="Open Sans"/>
                <a:sym typeface="Open Sans"/>
              </a:rPr>
              <a:t>We need a way to build campus community and improve student wellbeing such that Columbia Engineering is first among peers for community and wellness.</a:t>
            </a:r>
            <a:endParaRPr/>
          </a:p>
          <a:p>
            <a:pPr indent="0" lvl="0" marL="0" marR="0" rtl="0" algn="just">
              <a:lnSpc>
                <a:spcPct val="140023"/>
              </a:lnSpc>
              <a:spcBef>
                <a:spcPts val="0"/>
              </a:spcBef>
              <a:spcAft>
                <a:spcPts val="0"/>
              </a:spcAft>
              <a:buNone/>
            </a:pPr>
            <a:r>
              <a:t/>
            </a:r>
            <a:endParaRPr b="0" i="0" sz="1719" u="none" cap="none" strike="noStrike">
              <a:solidFill>
                <a:srgbClr val="FFFFFF"/>
              </a:solidFill>
              <a:latin typeface="Open Sans"/>
              <a:ea typeface="Open Sans"/>
              <a:cs typeface="Open Sans"/>
              <a:sym typeface="Open Sans"/>
            </a:endParaRPr>
          </a:p>
        </p:txBody>
      </p:sp>
      <p:sp>
        <p:nvSpPr>
          <p:cNvPr id="92" name="Google Shape;92;p13"/>
          <p:cNvSpPr txBox="1"/>
          <p:nvPr/>
        </p:nvSpPr>
        <p:spPr>
          <a:xfrm>
            <a:off x="352918" y="388480"/>
            <a:ext cx="2820741" cy="19812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1200" u="none" cap="none" strike="noStrike">
                <a:solidFill>
                  <a:srgbClr val="FFFFFF"/>
                </a:solidFill>
                <a:latin typeface="Open Sans"/>
                <a:ea typeface="Open Sans"/>
                <a:cs typeface="Open Sans"/>
                <a:sym typeface="Open Sans"/>
              </a:rPr>
              <a:t>The Blueprint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51A18"/>
        </a:solidFill>
      </p:bgPr>
    </p:bg>
    <p:spTree>
      <p:nvGrpSpPr>
        <p:cNvPr id="96" name="Shape 96"/>
        <p:cNvGrpSpPr/>
        <p:nvPr/>
      </p:nvGrpSpPr>
      <p:grpSpPr>
        <a:xfrm>
          <a:off x="0" y="0"/>
          <a:ext cx="0" cy="0"/>
          <a:chOff x="0" y="0"/>
          <a:chExt cx="0" cy="0"/>
        </a:xfrm>
      </p:grpSpPr>
      <p:grpSp>
        <p:nvGrpSpPr>
          <p:cNvPr id="97" name="Google Shape;97;p14"/>
          <p:cNvGrpSpPr/>
          <p:nvPr/>
        </p:nvGrpSpPr>
        <p:grpSpPr>
          <a:xfrm>
            <a:off x="17652207" y="9004808"/>
            <a:ext cx="635772" cy="717649"/>
            <a:chOff x="0" y="-38100"/>
            <a:chExt cx="812800" cy="850900"/>
          </a:xfrm>
        </p:grpSpPr>
        <p:sp>
          <p:nvSpPr>
            <p:cNvPr id="98" name="Google Shape;98;p14"/>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FFFFFF"/>
            </a:solidFill>
            <a:ln>
              <a:noFill/>
            </a:ln>
          </p:spPr>
        </p:sp>
        <p:sp>
          <p:nvSpPr>
            <p:cNvPr id="99" name="Google Shape;99;p14"/>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100" name="Google Shape;100;p14"/>
          <p:cNvPicPr preferRelativeResize="0"/>
          <p:nvPr/>
        </p:nvPicPr>
        <p:blipFill rotWithShape="1">
          <a:blip r:embed="rId3">
            <a:alphaModFix/>
          </a:blip>
          <a:srcRect b="23720" l="0" r="0" t="23720"/>
          <a:stretch/>
        </p:blipFill>
        <p:spPr>
          <a:xfrm>
            <a:off x="756175" y="5214401"/>
            <a:ext cx="11045495" cy="4165301"/>
          </a:xfrm>
          <a:prstGeom prst="rect">
            <a:avLst/>
          </a:prstGeom>
          <a:noFill/>
          <a:ln>
            <a:noFill/>
          </a:ln>
        </p:spPr>
      </p:pic>
      <p:pic>
        <p:nvPicPr>
          <p:cNvPr id="101" name="Google Shape;101;p14"/>
          <p:cNvPicPr preferRelativeResize="0"/>
          <p:nvPr/>
        </p:nvPicPr>
        <p:blipFill rotWithShape="1">
          <a:blip r:embed="rId4">
            <a:alphaModFix/>
          </a:blip>
          <a:srcRect b="0" l="0" r="0" t="0"/>
          <a:stretch/>
        </p:blipFill>
        <p:spPr>
          <a:xfrm>
            <a:off x="12348229" y="5214401"/>
            <a:ext cx="3863203" cy="4165299"/>
          </a:xfrm>
          <a:prstGeom prst="rect">
            <a:avLst/>
          </a:prstGeom>
          <a:noFill/>
          <a:ln>
            <a:noFill/>
          </a:ln>
        </p:spPr>
      </p:pic>
      <p:cxnSp>
        <p:nvCxnSpPr>
          <p:cNvPr id="102" name="Google Shape;102;p14"/>
          <p:cNvCxnSpPr/>
          <p:nvPr/>
        </p:nvCxnSpPr>
        <p:spPr>
          <a:xfrm flipH="1" rot="10800000">
            <a:off x="2032200" y="1921475"/>
            <a:ext cx="1099500" cy="16200"/>
          </a:xfrm>
          <a:prstGeom prst="straightConnector1">
            <a:avLst/>
          </a:prstGeom>
          <a:noFill/>
          <a:ln cap="flat" cmpd="sng" w="38100">
            <a:solidFill>
              <a:srgbClr val="FFFFFF"/>
            </a:solidFill>
            <a:prstDash val="solid"/>
            <a:round/>
            <a:headEnd len="sm" w="sm" type="none"/>
            <a:tailEnd len="sm" w="sm" type="none"/>
          </a:ln>
        </p:spPr>
      </p:cxnSp>
      <p:sp>
        <p:nvSpPr>
          <p:cNvPr id="103" name="Google Shape;103;p14"/>
          <p:cNvSpPr txBox="1"/>
          <p:nvPr/>
        </p:nvSpPr>
        <p:spPr>
          <a:xfrm>
            <a:off x="17746380" y="9244282"/>
            <a:ext cx="447600" cy="2154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400" u="none" cap="none" strike="noStrike">
                <a:solidFill>
                  <a:srgbClr val="151A18"/>
                </a:solidFill>
                <a:latin typeface="Open Sans"/>
                <a:ea typeface="Open Sans"/>
                <a:cs typeface="Open Sans"/>
                <a:sym typeface="Open Sans"/>
              </a:rPr>
              <a:t>03</a:t>
            </a:r>
            <a:endParaRPr/>
          </a:p>
        </p:txBody>
      </p:sp>
      <p:sp>
        <p:nvSpPr>
          <p:cNvPr id="104" name="Google Shape;104;p14"/>
          <p:cNvSpPr txBox="1"/>
          <p:nvPr/>
        </p:nvSpPr>
        <p:spPr>
          <a:xfrm>
            <a:off x="562858" y="517674"/>
            <a:ext cx="2820741" cy="19812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1200" u="none" cap="none" strike="noStrike">
                <a:solidFill>
                  <a:srgbClr val="FFFFFF"/>
                </a:solidFill>
                <a:latin typeface="Open Sans"/>
                <a:ea typeface="Open Sans"/>
                <a:cs typeface="Open Sans"/>
                <a:sym typeface="Open Sans"/>
              </a:rPr>
              <a:t>The Blueprint</a:t>
            </a:r>
            <a:endParaRPr/>
          </a:p>
        </p:txBody>
      </p:sp>
      <p:sp>
        <p:nvSpPr>
          <p:cNvPr id="105" name="Google Shape;105;p14"/>
          <p:cNvSpPr txBox="1"/>
          <p:nvPr/>
        </p:nvSpPr>
        <p:spPr>
          <a:xfrm>
            <a:off x="1811736" y="1134935"/>
            <a:ext cx="4222004" cy="703435"/>
          </a:xfrm>
          <a:prstGeom prst="rect">
            <a:avLst/>
          </a:prstGeom>
          <a:noFill/>
          <a:ln>
            <a:noFill/>
          </a:ln>
        </p:spPr>
        <p:txBody>
          <a:bodyPr anchorCtr="0" anchor="t" bIns="0" lIns="0" spcFirstLastPara="1" rIns="0" wrap="square" tIns="0">
            <a:spAutoFit/>
          </a:bodyPr>
          <a:lstStyle/>
          <a:p>
            <a:pPr indent="0" lvl="0" marL="0" marR="0" rtl="0" algn="l">
              <a:lnSpc>
                <a:spcPct val="127002"/>
              </a:lnSpc>
              <a:spcBef>
                <a:spcPts val="0"/>
              </a:spcBef>
              <a:spcAft>
                <a:spcPts val="0"/>
              </a:spcAft>
              <a:buNone/>
            </a:pPr>
            <a:r>
              <a:rPr b="1" i="0" lang="en-US" sz="4444" u="none" cap="none" strike="noStrike">
                <a:solidFill>
                  <a:srgbClr val="FFFFFF"/>
                </a:solidFill>
                <a:latin typeface="Open Sans"/>
                <a:ea typeface="Open Sans"/>
                <a:cs typeface="Open Sans"/>
                <a:sym typeface="Open Sans"/>
              </a:rPr>
              <a:t>PITCH</a:t>
            </a:r>
            <a:endParaRPr/>
          </a:p>
        </p:txBody>
      </p:sp>
      <p:sp>
        <p:nvSpPr>
          <p:cNvPr id="106" name="Google Shape;106;p14"/>
          <p:cNvSpPr txBox="1"/>
          <p:nvPr/>
        </p:nvSpPr>
        <p:spPr>
          <a:xfrm>
            <a:off x="5192621" y="1134935"/>
            <a:ext cx="11143800" cy="32205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1715">
                <a:solidFill>
                  <a:srgbClr val="FFFFFF"/>
                </a:solidFill>
                <a:latin typeface="Open Sans"/>
                <a:ea typeface="Open Sans"/>
                <a:cs typeface="Open Sans"/>
                <a:sym typeface="Open Sans"/>
              </a:rPr>
              <a:t>Students need places to connect, and belong. Yet traditional campus buildings often separate wellness from learning, missing the opportunity to support the whole student.</a:t>
            </a:r>
            <a:endParaRPr sz="1715">
              <a:solidFill>
                <a:srgbClr val="FFFFFF"/>
              </a:solidFill>
              <a:latin typeface="Open Sans"/>
              <a:ea typeface="Open Sans"/>
              <a:cs typeface="Open Sans"/>
              <a:sym typeface="Open Sans"/>
            </a:endParaRPr>
          </a:p>
          <a:p>
            <a:pPr indent="0" lvl="0" marL="0" marR="0" rtl="0" algn="l">
              <a:lnSpc>
                <a:spcPct val="140000"/>
              </a:lnSpc>
              <a:spcBef>
                <a:spcPts val="0"/>
              </a:spcBef>
              <a:spcAft>
                <a:spcPts val="0"/>
              </a:spcAft>
              <a:buNone/>
            </a:pPr>
            <a:r>
              <a:t/>
            </a:r>
            <a:endParaRPr sz="1715">
              <a:solidFill>
                <a:srgbClr val="FFFFFF"/>
              </a:solidFill>
              <a:latin typeface="Open Sans"/>
              <a:ea typeface="Open Sans"/>
              <a:cs typeface="Open Sans"/>
              <a:sym typeface="Open Sans"/>
            </a:endParaRPr>
          </a:p>
          <a:p>
            <a:pPr indent="0" lvl="0" marL="0" marR="0" rtl="0" algn="l">
              <a:lnSpc>
                <a:spcPct val="140000"/>
              </a:lnSpc>
              <a:spcBef>
                <a:spcPts val="0"/>
              </a:spcBef>
              <a:spcAft>
                <a:spcPts val="0"/>
              </a:spcAft>
              <a:buNone/>
            </a:pPr>
            <a:r>
              <a:rPr lang="en-US" sz="1715">
                <a:solidFill>
                  <a:srgbClr val="FFFFFF"/>
                </a:solidFill>
                <a:latin typeface="Open Sans"/>
                <a:ea typeface="Open Sans"/>
                <a:cs typeface="Open Sans"/>
                <a:sym typeface="Open Sans"/>
              </a:rPr>
              <a:t>We’ve seen that when students feel real ownership like at Howard’s CLDC, those spaces become cultural anchors. They turn into places where ideas grow, networks deepen, and alumni return to stay connected.</a:t>
            </a:r>
            <a:endParaRPr sz="1715">
              <a:solidFill>
                <a:srgbClr val="FFFFFF"/>
              </a:solidFill>
              <a:latin typeface="Open Sans"/>
              <a:ea typeface="Open Sans"/>
              <a:cs typeface="Open Sans"/>
              <a:sym typeface="Open Sans"/>
            </a:endParaRPr>
          </a:p>
          <a:p>
            <a:pPr indent="0" lvl="0" marL="0" marR="0" rtl="0" algn="l">
              <a:lnSpc>
                <a:spcPct val="140000"/>
              </a:lnSpc>
              <a:spcBef>
                <a:spcPts val="0"/>
              </a:spcBef>
              <a:spcAft>
                <a:spcPts val="0"/>
              </a:spcAft>
              <a:buNone/>
            </a:pPr>
            <a:r>
              <a:t/>
            </a:r>
            <a:endParaRPr sz="1715">
              <a:solidFill>
                <a:srgbClr val="FFFFFF"/>
              </a:solidFill>
              <a:latin typeface="Open Sans"/>
              <a:ea typeface="Open Sans"/>
              <a:cs typeface="Open Sans"/>
              <a:sym typeface="Open Sans"/>
            </a:endParaRPr>
          </a:p>
          <a:p>
            <a:pPr indent="0" lvl="0" marL="0" marR="0" rtl="0" algn="l">
              <a:lnSpc>
                <a:spcPct val="140000"/>
              </a:lnSpc>
              <a:spcBef>
                <a:spcPts val="0"/>
              </a:spcBef>
              <a:spcAft>
                <a:spcPts val="0"/>
              </a:spcAft>
              <a:buNone/>
            </a:pPr>
            <a:r>
              <a:rPr lang="en-US" sz="1715">
                <a:solidFill>
                  <a:srgbClr val="FFFFFF"/>
                </a:solidFill>
                <a:latin typeface="Open Sans"/>
                <a:ea typeface="Open Sans"/>
                <a:cs typeface="Open Sans"/>
                <a:sym typeface="Open Sans"/>
              </a:rPr>
              <a:t>This is a student-owned sanctuary designed for collaboration and long-term community. It’s a space that supports the mind and sustains the relationships that carry students beyond graduation. The message is simple: this is your space, where you belong, both now and for the future.</a:t>
            </a:r>
            <a:endParaRPr sz="1715">
              <a:solidFill>
                <a:srgbClr val="FFFFFF"/>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51A18"/>
        </a:solidFill>
      </p:bgPr>
    </p:bg>
    <p:spTree>
      <p:nvGrpSpPr>
        <p:cNvPr id="110" name="Shape 110"/>
        <p:cNvGrpSpPr/>
        <p:nvPr/>
      </p:nvGrpSpPr>
      <p:grpSpPr>
        <a:xfrm>
          <a:off x="0" y="0"/>
          <a:ext cx="0" cy="0"/>
          <a:chOff x="0" y="0"/>
          <a:chExt cx="0" cy="0"/>
        </a:xfrm>
      </p:grpSpPr>
      <p:grpSp>
        <p:nvGrpSpPr>
          <p:cNvPr id="111" name="Google Shape;111;p15"/>
          <p:cNvGrpSpPr/>
          <p:nvPr/>
        </p:nvGrpSpPr>
        <p:grpSpPr>
          <a:xfrm>
            <a:off x="17690482" y="8632773"/>
            <a:ext cx="597518" cy="625527"/>
            <a:chOff x="0" y="-38100"/>
            <a:chExt cx="812800" cy="850900"/>
          </a:xfrm>
        </p:grpSpPr>
        <p:sp>
          <p:nvSpPr>
            <p:cNvPr id="112" name="Google Shape;112;p15"/>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FFFFFF"/>
            </a:solidFill>
            <a:ln>
              <a:noFill/>
            </a:ln>
          </p:spPr>
        </p:sp>
        <p:sp>
          <p:nvSpPr>
            <p:cNvPr id="113" name="Google Shape;113;p15"/>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14" name="Google Shape;114;p15"/>
          <p:cNvSpPr txBox="1"/>
          <p:nvPr/>
        </p:nvSpPr>
        <p:spPr>
          <a:xfrm>
            <a:off x="17778985" y="8841506"/>
            <a:ext cx="420600" cy="2154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400" u="none" cap="none" strike="noStrike">
                <a:solidFill>
                  <a:srgbClr val="151A18"/>
                </a:solidFill>
                <a:latin typeface="Open Sans"/>
                <a:ea typeface="Open Sans"/>
                <a:cs typeface="Open Sans"/>
                <a:sym typeface="Open Sans"/>
              </a:rPr>
              <a:t>0</a:t>
            </a:r>
            <a:r>
              <a:rPr b="1" lang="en-US">
                <a:solidFill>
                  <a:srgbClr val="151A18"/>
                </a:solidFill>
                <a:latin typeface="Open Sans"/>
                <a:ea typeface="Open Sans"/>
                <a:cs typeface="Open Sans"/>
                <a:sym typeface="Open Sans"/>
              </a:rPr>
              <a:t>3</a:t>
            </a:r>
            <a:endParaRPr/>
          </a:p>
        </p:txBody>
      </p:sp>
      <p:sp>
        <p:nvSpPr>
          <p:cNvPr id="115" name="Google Shape;115;p15"/>
          <p:cNvSpPr txBox="1"/>
          <p:nvPr/>
        </p:nvSpPr>
        <p:spPr>
          <a:xfrm>
            <a:off x="562858" y="517674"/>
            <a:ext cx="2820741" cy="19812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200" u="none" cap="none" strike="noStrike">
                <a:solidFill>
                  <a:srgbClr val="FFFFFF"/>
                </a:solidFill>
                <a:latin typeface="Open Sans"/>
                <a:ea typeface="Open Sans"/>
                <a:cs typeface="Open Sans"/>
                <a:sym typeface="Open Sans"/>
              </a:rPr>
              <a:t>The Blueprint</a:t>
            </a:r>
            <a:endParaRPr/>
          </a:p>
        </p:txBody>
      </p:sp>
      <p:pic>
        <p:nvPicPr>
          <p:cNvPr id="116" name="Google Shape;116;p15"/>
          <p:cNvPicPr preferRelativeResize="0"/>
          <p:nvPr/>
        </p:nvPicPr>
        <p:blipFill rotWithShape="1">
          <a:blip r:embed="rId3">
            <a:alphaModFix/>
          </a:blip>
          <a:srcRect b="8487" l="9128" r="9583" t="146"/>
          <a:stretch/>
        </p:blipFill>
        <p:spPr>
          <a:xfrm>
            <a:off x="2699247" y="0"/>
            <a:ext cx="6090725" cy="10286999"/>
          </a:xfrm>
          <a:prstGeom prst="rect">
            <a:avLst/>
          </a:prstGeom>
          <a:noFill/>
          <a:ln>
            <a:noFill/>
          </a:ln>
        </p:spPr>
      </p:pic>
      <p:sp>
        <p:nvSpPr>
          <p:cNvPr id="117" name="Google Shape;117;p15"/>
          <p:cNvSpPr txBox="1"/>
          <p:nvPr/>
        </p:nvSpPr>
        <p:spPr>
          <a:xfrm>
            <a:off x="10250275" y="240222"/>
            <a:ext cx="4446017" cy="739242"/>
          </a:xfrm>
          <a:prstGeom prst="rect">
            <a:avLst/>
          </a:prstGeom>
          <a:noFill/>
          <a:ln>
            <a:noFill/>
          </a:ln>
        </p:spPr>
        <p:txBody>
          <a:bodyPr anchorCtr="0" anchor="t" bIns="0" lIns="0" spcFirstLastPara="1" rIns="0" wrap="square" tIns="0">
            <a:spAutoFit/>
          </a:bodyPr>
          <a:lstStyle/>
          <a:p>
            <a:pPr indent="0" lvl="0" marL="0" marR="0" rtl="0" algn="l">
              <a:lnSpc>
                <a:spcPct val="127008"/>
              </a:lnSpc>
              <a:spcBef>
                <a:spcPts val="0"/>
              </a:spcBef>
              <a:spcAft>
                <a:spcPts val="0"/>
              </a:spcAft>
              <a:buNone/>
            </a:pPr>
            <a:r>
              <a:rPr b="1" i="0" lang="en-US" sz="4680" u="none" cap="none" strike="noStrike">
                <a:solidFill>
                  <a:srgbClr val="FFFFFF"/>
                </a:solidFill>
                <a:latin typeface="Open Sans"/>
                <a:ea typeface="Open Sans"/>
                <a:cs typeface="Open Sans"/>
                <a:sym typeface="Open Sans"/>
              </a:rPr>
              <a:t>OUR VISION</a:t>
            </a:r>
            <a:endParaRPr/>
          </a:p>
        </p:txBody>
      </p:sp>
      <p:cxnSp>
        <p:nvCxnSpPr>
          <p:cNvPr id="118" name="Google Shape;118;p15"/>
          <p:cNvCxnSpPr/>
          <p:nvPr/>
        </p:nvCxnSpPr>
        <p:spPr>
          <a:xfrm>
            <a:off x="10360550" y="1149994"/>
            <a:ext cx="1496700" cy="0"/>
          </a:xfrm>
          <a:prstGeom prst="straightConnector1">
            <a:avLst/>
          </a:prstGeom>
          <a:noFill/>
          <a:ln cap="flat" cmpd="sng" w="38100">
            <a:solidFill>
              <a:srgbClr val="FFFFFF"/>
            </a:solidFill>
            <a:prstDash val="solid"/>
            <a:round/>
            <a:headEnd len="sm" w="sm" type="none"/>
            <a:tailEnd len="sm" w="sm" type="none"/>
          </a:ln>
        </p:spPr>
      </p:cxnSp>
      <p:sp>
        <p:nvSpPr>
          <p:cNvPr id="119" name="Google Shape;119;p15"/>
          <p:cNvSpPr txBox="1"/>
          <p:nvPr/>
        </p:nvSpPr>
        <p:spPr>
          <a:xfrm>
            <a:off x="10360550" y="1411375"/>
            <a:ext cx="7047000" cy="1675500"/>
          </a:xfrm>
          <a:prstGeom prst="rect">
            <a:avLst/>
          </a:prstGeom>
          <a:noFill/>
          <a:ln>
            <a:noFill/>
          </a:ln>
        </p:spPr>
        <p:txBody>
          <a:bodyPr anchorCtr="0" anchor="t" bIns="0" lIns="0" spcFirstLastPara="1" rIns="0" wrap="square" tIns="0">
            <a:spAutoFit/>
          </a:bodyPr>
          <a:lstStyle/>
          <a:p>
            <a:pPr indent="0" lvl="0" marL="0" marR="0" rtl="0" algn="just">
              <a:lnSpc>
                <a:spcPct val="140022"/>
              </a:lnSpc>
              <a:spcBef>
                <a:spcPts val="0"/>
              </a:spcBef>
              <a:spcAft>
                <a:spcPts val="0"/>
              </a:spcAft>
              <a:buNone/>
            </a:pPr>
            <a:r>
              <a:rPr b="0" i="0" lang="en-US" sz="1649" u="none" cap="none" strike="noStrike">
                <a:solidFill>
                  <a:srgbClr val="FFFFFF"/>
                </a:solidFill>
                <a:latin typeface="Open Sans"/>
                <a:ea typeface="Open Sans"/>
                <a:cs typeface="Open Sans"/>
                <a:sym typeface="Open Sans"/>
              </a:rPr>
              <a:t>The Blueprint is a 28,500 sq ft student-owned collaboration floor at Columbia Engineering designed to foster community and support wellness.</a:t>
            </a:r>
            <a:r>
              <a:rPr lang="en-US" sz="1649">
                <a:solidFill>
                  <a:srgbClr val="FFFFFF"/>
                </a:solidFill>
                <a:latin typeface="Open Sans"/>
                <a:ea typeface="Open Sans"/>
                <a:cs typeface="Open Sans"/>
                <a:sym typeface="Open Sans"/>
              </a:rPr>
              <a:t> It's an active space: </a:t>
            </a:r>
            <a:r>
              <a:rPr b="0" i="0" lang="en-US" sz="1649" u="none" cap="none" strike="noStrike">
                <a:solidFill>
                  <a:srgbClr val="FFFFFF"/>
                </a:solidFill>
                <a:latin typeface="Open Sans"/>
                <a:ea typeface="Open Sans"/>
                <a:cs typeface="Open Sans"/>
                <a:sym typeface="Open Sans"/>
              </a:rPr>
              <a:t>Students control scheduling, activities, and decor, making it a</a:t>
            </a:r>
            <a:r>
              <a:rPr lang="en-US" sz="1649">
                <a:solidFill>
                  <a:srgbClr val="FFFFFF"/>
                </a:solidFill>
                <a:latin typeface="Open Sans"/>
                <a:ea typeface="Open Sans"/>
                <a:cs typeface="Open Sans"/>
                <a:sym typeface="Open Sans"/>
              </a:rPr>
              <a:t>n accomodating space for the evolving community and </a:t>
            </a:r>
            <a:r>
              <a:rPr b="0" i="0" lang="en-US" sz="1649" u="none" cap="none" strike="noStrike">
                <a:solidFill>
                  <a:srgbClr val="FFFFFF"/>
                </a:solidFill>
                <a:latin typeface="Open Sans"/>
                <a:ea typeface="Open Sans"/>
                <a:cs typeface="Open Sans"/>
                <a:sym typeface="Open Sans"/>
              </a:rPr>
              <a:t>environment.</a:t>
            </a:r>
            <a:endParaRPr sz="1300"/>
          </a:p>
        </p:txBody>
      </p:sp>
      <p:sp>
        <p:nvSpPr>
          <p:cNvPr id="120" name="Google Shape;120;p15"/>
          <p:cNvSpPr txBox="1"/>
          <p:nvPr/>
        </p:nvSpPr>
        <p:spPr>
          <a:xfrm>
            <a:off x="10360550" y="3703750"/>
            <a:ext cx="7141500" cy="6286800"/>
          </a:xfrm>
          <a:prstGeom prst="rect">
            <a:avLst/>
          </a:prstGeom>
          <a:noFill/>
          <a:ln>
            <a:noFill/>
          </a:ln>
        </p:spPr>
        <p:txBody>
          <a:bodyPr anchorCtr="0" anchor="t" bIns="0" lIns="0" spcFirstLastPara="1" rIns="0" wrap="square" tIns="0">
            <a:spAutoFit/>
          </a:bodyPr>
          <a:lstStyle/>
          <a:p>
            <a:pPr indent="0" lvl="0" marL="0" marR="0" rtl="0" algn="l">
              <a:lnSpc>
                <a:spcPct val="139988"/>
              </a:lnSpc>
              <a:spcBef>
                <a:spcPts val="0"/>
              </a:spcBef>
              <a:spcAft>
                <a:spcPts val="0"/>
              </a:spcAft>
              <a:buNone/>
            </a:pPr>
            <a:r>
              <a:rPr b="1" i="0" lang="en-US" sz="1648" u="none" cap="none" strike="noStrike">
                <a:solidFill>
                  <a:srgbClr val="FFFFFF"/>
                </a:solidFill>
                <a:latin typeface="Open Sans"/>
                <a:ea typeface="Open Sans"/>
                <a:cs typeface="Open Sans"/>
                <a:sym typeface="Open Sans"/>
              </a:rPr>
              <a:t>Key features include:</a:t>
            </a:r>
            <a:endParaRPr sz="1300"/>
          </a:p>
          <a:p>
            <a:pPr indent="-182382" lvl="1" marL="377463" marR="0" rtl="0" algn="l">
              <a:lnSpc>
                <a:spcPct val="139988"/>
              </a:lnSpc>
              <a:spcBef>
                <a:spcPts val="0"/>
              </a:spcBef>
              <a:spcAft>
                <a:spcPts val="0"/>
              </a:spcAft>
              <a:buClr>
                <a:srgbClr val="FFFFFF"/>
              </a:buClr>
              <a:buSzPts val="1648"/>
              <a:buFont typeface="Arial"/>
              <a:buChar char="•"/>
            </a:pPr>
            <a:r>
              <a:rPr b="0" i="0" lang="en-US" sz="1648" u="none" cap="none" strike="noStrike">
                <a:solidFill>
                  <a:srgbClr val="FFFFFF"/>
                </a:solidFill>
                <a:latin typeface="Open Sans"/>
                <a:ea typeface="Open Sans"/>
                <a:cs typeface="Open Sans"/>
                <a:sym typeface="Open Sans"/>
              </a:rPr>
              <a:t>Open collaboration zones with modular furniture and VR spaces</a:t>
            </a:r>
            <a:endParaRPr sz="1300"/>
          </a:p>
          <a:p>
            <a:pPr indent="-182382" lvl="1" marL="377463" marR="0" rtl="0" algn="l">
              <a:lnSpc>
                <a:spcPct val="139988"/>
              </a:lnSpc>
              <a:spcBef>
                <a:spcPts val="0"/>
              </a:spcBef>
              <a:spcAft>
                <a:spcPts val="0"/>
              </a:spcAft>
              <a:buClr>
                <a:srgbClr val="FFFFFF"/>
              </a:buClr>
              <a:buSzPts val="1648"/>
              <a:buFont typeface="Arial"/>
              <a:buChar char="•"/>
            </a:pPr>
            <a:r>
              <a:rPr b="0" i="0" lang="en-US" sz="1648" u="none" cap="none" strike="noStrike">
                <a:solidFill>
                  <a:srgbClr val="FFFFFF"/>
                </a:solidFill>
                <a:latin typeface="Open Sans"/>
                <a:ea typeface="Open Sans"/>
                <a:cs typeface="Open Sans"/>
                <a:sym typeface="Open Sans"/>
              </a:rPr>
              <a:t>A coffee bar and casual seating for informal meetups</a:t>
            </a:r>
            <a:endParaRPr sz="1300"/>
          </a:p>
          <a:p>
            <a:pPr indent="-182382" lvl="1" marL="377463" marR="0" rtl="0" algn="l">
              <a:lnSpc>
                <a:spcPct val="139988"/>
              </a:lnSpc>
              <a:spcBef>
                <a:spcPts val="0"/>
              </a:spcBef>
              <a:spcAft>
                <a:spcPts val="0"/>
              </a:spcAft>
              <a:buClr>
                <a:srgbClr val="FFFFFF"/>
              </a:buClr>
              <a:buSzPts val="1648"/>
              <a:buFont typeface="Arial"/>
              <a:buChar char="•"/>
            </a:pPr>
            <a:r>
              <a:rPr b="0" i="0" lang="en-US" sz="1648" u="none" cap="none" strike="noStrike">
                <a:solidFill>
                  <a:srgbClr val="FFFFFF"/>
                </a:solidFill>
                <a:latin typeface="Open Sans"/>
                <a:ea typeface="Open Sans"/>
                <a:cs typeface="Open Sans"/>
                <a:sym typeface="Open Sans"/>
              </a:rPr>
              <a:t>Private group pods for focused work</a:t>
            </a:r>
            <a:endParaRPr sz="1300"/>
          </a:p>
          <a:p>
            <a:pPr indent="-182382" lvl="1" marL="377463" marR="0" rtl="0" algn="l">
              <a:lnSpc>
                <a:spcPct val="139988"/>
              </a:lnSpc>
              <a:spcBef>
                <a:spcPts val="0"/>
              </a:spcBef>
              <a:spcAft>
                <a:spcPts val="0"/>
              </a:spcAft>
              <a:buClr>
                <a:srgbClr val="FFFFFF"/>
              </a:buClr>
              <a:buSzPts val="1648"/>
              <a:buFont typeface="Arial"/>
              <a:buChar char="•"/>
            </a:pPr>
            <a:r>
              <a:rPr b="0" i="0" lang="en-US" sz="1648" u="none" cap="none" strike="noStrike">
                <a:solidFill>
                  <a:srgbClr val="FFFFFF"/>
                </a:solidFill>
                <a:latin typeface="Open Sans"/>
                <a:ea typeface="Open Sans"/>
                <a:cs typeface="Open Sans"/>
                <a:sym typeface="Open Sans"/>
              </a:rPr>
              <a:t>An outdoor terrace facing the campus interior</a:t>
            </a:r>
            <a:endParaRPr sz="1300"/>
          </a:p>
          <a:p>
            <a:pPr indent="-182382" lvl="1" marL="377463" marR="0" rtl="0" algn="l">
              <a:lnSpc>
                <a:spcPct val="139988"/>
              </a:lnSpc>
              <a:spcBef>
                <a:spcPts val="0"/>
              </a:spcBef>
              <a:spcAft>
                <a:spcPts val="0"/>
              </a:spcAft>
              <a:buClr>
                <a:srgbClr val="FFFFFF"/>
              </a:buClr>
              <a:buSzPts val="1648"/>
              <a:buFont typeface="Arial"/>
              <a:buChar char="•"/>
            </a:pPr>
            <a:r>
              <a:rPr b="0" i="0" lang="en-US" sz="1648" u="none" cap="none" strike="noStrike">
                <a:solidFill>
                  <a:srgbClr val="FFFFFF"/>
                </a:solidFill>
                <a:latin typeface="Open Sans"/>
                <a:ea typeface="Open Sans"/>
                <a:cs typeface="Open Sans"/>
                <a:sym typeface="Open Sans"/>
              </a:rPr>
              <a:t>Interactive art and adaptable decor curated by students</a:t>
            </a:r>
            <a:endParaRPr b="0" i="0" sz="1648" u="none" cap="none" strike="noStrike">
              <a:solidFill>
                <a:srgbClr val="FFFFFF"/>
              </a:solidFill>
              <a:latin typeface="Open Sans"/>
              <a:ea typeface="Open Sans"/>
              <a:cs typeface="Open Sans"/>
              <a:sym typeface="Open Sans"/>
            </a:endParaRPr>
          </a:p>
          <a:p>
            <a:pPr indent="-182382" lvl="1" marL="377463" marR="0" rtl="0" algn="l">
              <a:lnSpc>
                <a:spcPct val="139988"/>
              </a:lnSpc>
              <a:spcBef>
                <a:spcPts val="0"/>
              </a:spcBef>
              <a:spcAft>
                <a:spcPts val="0"/>
              </a:spcAft>
              <a:buClr>
                <a:srgbClr val="FFFFFF"/>
              </a:buClr>
              <a:buSzPts val="1648"/>
              <a:buFont typeface="Open Sans"/>
              <a:buChar char="•"/>
            </a:pPr>
            <a:r>
              <a:rPr lang="en-US" sz="1648">
                <a:solidFill>
                  <a:srgbClr val="FFFFFF"/>
                </a:solidFill>
                <a:latin typeface="Open Sans"/>
                <a:ea typeface="Open Sans"/>
                <a:cs typeface="Open Sans"/>
                <a:sym typeface="Open Sans"/>
              </a:rPr>
              <a:t>PDLC smart windows for meeting pods</a:t>
            </a:r>
            <a:endParaRPr sz="1648">
              <a:solidFill>
                <a:srgbClr val="FFFFFF"/>
              </a:solidFill>
              <a:latin typeface="Open Sans"/>
              <a:ea typeface="Open Sans"/>
              <a:cs typeface="Open Sans"/>
              <a:sym typeface="Open Sans"/>
            </a:endParaRPr>
          </a:p>
          <a:p>
            <a:pPr indent="0" lvl="0" marL="0" marR="0" rtl="0" algn="l">
              <a:lnSpc>
                <a:spcPct val="139988"/>
              </a:lnSpc>
              <a:spcBef>
                <a:spcPts val="0"/>
              </a:spcBef>
              <a:spcAft>
                <a:spcPts val="0"/>
              </a:spcAft>
              <a:buNone/>
            </a:pPr>
            <a:r>
              <a:t/>
            </a:r>
            <a:endParaRPr b="0" i="0" sz="1648" u="none" cap="none" strike="noStrike">
              <a:solidFill>
                <a:srgbClr val="FFFFFF"/>
              </a:solidFill>
              <a:latin typeface="Open Sans"/>
              <a:ea typeface="Open Sans"/>
              <a:cs typeface="Open Sans"/>
              <a:sym typeface="Open Sans"/>
            </a:endParaRPr>
          </a:p>
          <a:p>
            <a:pPr indent="0" lvl="0" marL="0" marR="0" rtl="0" algn="l">
              <a:lnSpc>
                <a:spcPct val="140080"/>
              </a:lnSpc>
              <a:spcBef>
                <a:spcPts val="0"/>
              </a:spcBef>
              <a:spcAft>
                <a:spcPts val="0"/>
              </a:spcAft>
              <a:buNone/>
            </a:pPr>
            <a:r>
              <a:rPr b="1" i="0" lang="en-US" sz="1629" u="none" cap="none" strike="noStrike">
                <a:solidFill>
                  <a:srgbClr val="FFFFFF"/>
                </a:solidFill>
                <a:latin typeface="Open Sans"/>
                <a:ea typeface="Open Sans"/>
                <a:cs typeface="Open Sans"/>
                <a:sym typeface="Open Sans"/>
              </a:rPr>
              <a:t>Programming includes:</a:t>
            </a:r>
            <a:endParaRPr sz="1300"/>
          </a:p>
          <a:p>
            <a:pPr indent="-182382" lvl="1" marL="377463" marR="0" rtl="0" algn="l">
              <a:lnSpc>
                <a:spcPct val="139988"/>
              </a:lnSpc>
              <a:spcBef>
                <a:spcPts val="0"/>
              </a:spcBef>
              <a:spcAft>
                <a:spcPts val="0"/>
              </a:spcAft>
              <a:buClr>
                <a:srgbClr val="FFFFFF"/>
              </a:buClr>
              <a:buSzPts val="1648"/>
              <a:buFont typeface="Arial"/>
              <a:buChar char="•"/>
            </a:pPr>
            <a:r>
              <a:rPr b="0" i="0" lang="en-US" sz="1648" u="none" cap="none" strike="noStrike">
                <a:solidFill>
                  <a:srgbClr val="FFFFFF"/>
                </a:solidFill>
                <a:latin typeface="Open Sans"/>
                <a:ea typeface="Open Sans"/>
                <a:cs typeface="Open Sans"/>
                <a:sym typeface="Open Sans"/>
              </a:rPr>
              <a:t>Yoga nights, phone-free hours, and themed quiet blocks</a:t>
            </a:r>
            <a:endParaRPr sz="1300"/>
          </a:p>
          <a:p>
            <a:pPr indent="-182382" lvl="1" marL="377463" marR="0" rtl="0" algn="l">
              <a:lnSpc>
                <a:spcPct val="139988"/>
              </a:lnSpc>
              <a:spcBef>
                <a:spcPts val="0"/>
              </a:spcBef>
              <a:spcAft>
                <a:spcPts val="0"/>
              </a:spcAft>
              <a:buClr>
                <a:srgbClr val="FFFFFF"/>
              </a:buClr>
              <a:buSzPts val="1648"/>
              <a:buFont typeface="Arial"/>
              <a:buChar char="•"/>
            </a:pPr>
            <a:r>
              <a:rPr b="0" i="0" lang="en-US" sz="1648" u="none" cap="none" strike="noStrike">
                <a:solidFill>
                  <a:srgbClr val="FFFFFF"/>
                </a:solidFill>
                <a:latin typeface="Open Sans"/>
                <a:ea typeface="Open Sans"/>
                <a:cs typeface="Open Sans"/>
                <a:sym typeface="Open Sans"/>
              </a:rPr>
              <a:t>Club presentations, guest speakers, and social events</a:t>
            </a:r>
            <a:endParaRPr sz="1300"/>
          </a:p>
          <a:p>
            <a:pPr indent="0" lvl="0" marL="0" marR="0" rtl="0" algn="l">
              <a:lnSpc>
                <a:spcPct val="139988"/>
              </a:lnSpc>
              <a:spcBef>
                <a:spcPts val="0"/>
              </a:spcBef>
              <a:spcAft>
                <a:spcPts val="0"/>
              </a:spcAft>
              <a:buNone/>
            </a:pPr>
            <a:r>
              <a:t/>
            </a:r>
            <a:endParaRPr b="0" i="0" sz="1648" u="none" cap="none" strike="noStrike">
              <a:solidFill>
                <a:srgbClr val="FFFFFF"/>
              </a:solidFill>
              <a:latin typeface="Open Sans"/>
              <a:ea typeface="Open Sans"/>
              <a:cs typeface="Open Sans"/>
              <a:sym typeface="Open Sans"/>
            </a:endParaRPr>
          </a:p>
          <a:p>
            <a:pPr indent="0" lvl="0" marL="0" marR="0" rtl="0" algn="l">
              <a:lnSpc>
                <a:spcPct val="139988"/>
              </a:lnSpc>
              <a:spcBef>
                <a:spcPts val="0"/>
              </a:spcBef>
              <a:spcAft>
                <a:spcPts val="0"/>
              </a:spcAft>
              <a:buNone/>
            </a:pPr>
            <a:r>
              <a:rPr b="1" i="0" lang="en-US" sz="1648" u="none" cap="none" strike="noStrike">
                <a:solidFill>
                  <a:srgbClr val="FFFFFF"/>
                </a:solidFill>
                <a:latin typeface="Open Sans"/>
                <a:ea typeface="Open Sans"/>
                <a:cs typeface="Open Sans"/>
                <a:sym typeface="Open Sans"/>
              </a:rPr>
              <a:t>Coworking &amp; Access</a:t>
            </a:r>
            <a:endParaRPr sz="1300"/>
          </a:p>
          <a:p>
            <a:pPr indent="0" lvl="0" marL="0" marR="0" rtl="0" algn="l">
              <a:lnSpc>
                <a:spcPct val="139988"/>
              </a:lnSpc>
              <a:spcBef>
                <a:spcPts val="0"/>
              </a:spcBef>
              <a:spcAft>
                <a:spcPts val="0"/>
              </a:spcAft>
              <a:buNone/>
            </a:pPr>
            <a:r>
              <a:rPr b="0" i="0" lang="en-US" sz="1648" u="none" cap="none" strike="noStrike">
                <a:solidFill>
                  <a:srgbClr val="FFFFFF"/>
                </a:solidFill>
                <a:latin typeface="Open Sans"/>
                <a:ea typeface="Open Sans"/>
                <a:cs typeface="Open Sans"/>
                <a:sym typeface="Open Sans"/>
              </a:rPr>
              <a:t>Students and staff have automatic access. Alumni are encouraged to co-work, host sessions, and casually engage with students; blurring the lines between generations. The space helps alumni shift from occasional visitors to active participants, deepening mentorship, building networks, and fostering a lasting sense of community across time.</a:t>
            </a:r>
            <a:endParaRPr b="0" i="0" sz="1648" u="none" cap="none" strike="noStrike">
              <a:solidFill>
                <a:srgbClr val="FFFFFF"/>
              </a:solidFill>
              <a:latin typeface="Open Sans"/>
              <a:ea typeface="Open Sans"/>
              <a:cs typeface="Open Sans"/>
              <a:sym typeface="Open Sans"/>
            </a:endParaRPr>
          </a:p>
        </p:txBody>
      </p:sp>
      <p:sp>
        <p:nvSpPr>
          <p:cNvPr id="121" name="Google Shape;121;p15"/>
          <p:cNvSpPr txBox="1"/>
          <p:nvPr/>
        </p:nvSpPr>
        <p:spPr>
          <a:xfrm>
            <a:off x="3544787" y="9971804"/>
            <a:ext cx="4399645" cy="270238"/>
          </a:xfrm>
          <a:prstGeom prst="rect">
            <a:avLst/>
          </a:prstGeom>
          <a:noFill/>
          <a:ln>
            <a:noFill/>
          </a:ln>
        </p:spPr>
        <p:txBody>
          <a:bodyPr anchorCtr="0" anchor="t" bIns="0" lIns="0" spcFirstLastPara="1" rIns="0" wrap="square" tIns="0">
            <a:spAutoFit/>
          </a:bodyPr>
          <a:lstStyle/>
          <a:p>
            <a:pPr indent="0" lvl="0" marL="0" marR="0" rtl="0" algn="ctr">
              <a:lnSpc>
                <a:spcPct val="127064"/>
              </a:lnSpc>
              <a:spcBef>
                <a:spcPts val="0"/>
              </a:spcBef>
              <a:spcAft>
                <a:spcPts val="0"/>
              </a:spcAft>
              <a:buNone/>
            </a:pPr>
            <a:r>
              <a:rPr b="1" i="0" lang="en-US" sz="1744" u="none" cap="none" strike="noStrike">
                <a:solidFill>
                  <a:srgbClr val="FFFFFF"/>
                </a:solidFill>
                <a:latin typeface="Open Sans"/>
                <a:ea typeface="Open Sans"/>
                <a:cs typeface="Open Sans"/>
                <a:sym typeface="Open Sans"/>
              </a:rPr>
              <a:t>MEETING PODS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51A18"/>
        </a:solidFill>
      </p:bgPr>
    </p:bg>
    <p:spTree>
      <p:nvGrpSpPr>
        <p:cNvPr id="125" name="Shape 125"/>
        <p:cNvGrpSpPr/>
        <p:nvPr/>
      </p:nvGrpSpPr>
      <p:grpSpPr>
        <a:xfrm>
          <a:off x="0" y="0"/>
          <a:ext cx="0" cy="0"/>
          <a:chOff x="0" y="0"/>
          <a:chExt cx="0" cy="0"/>
        </a:xfrm>
      </p:grpSpPr>
      <p:grpSp>
        <p:nvGrpSpPr>
          <p:cNvPr id="126" name="Google Shape;126;p16"/>
          <p:cNvGrpSpPr/>
          <p:nvPr/>
        </p:nvGrpSpPr>
        <p:grpSpPr>
          <a:xfrm>
            <a:off x="17652207" y="9004808"/>
            <a:ext cx="635772" cy="717649"/>
            <a:chOff x="0" y="-38100"/>
            <a:chExt cx="812800" cy="850900"/>
          </a:xfrm>
        </p:grpSpPr>
        <p:sp>
          <p:nvSpPr>
            <p:cNvPr id="127" name="Google Shape;127;p16"/>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FFFFFF"/>
            </a:solidFill>
            <a:ln>
              <a:noFill/>
            </a:ln>
          </p:spPr>
        </p:sp>
        <p:sp>
          <p:nvSpPr>
            <p:cNvPr id="128" name="Google Shape;128;p16"/>
            <p:cNvSpPr txBox="1"/>
            <p:nvPr/>
          </p:nvSpPr>
          <p:spPr>
            <a:xfrm>
              <a:off x="0" y="-38100"/>
              <a:ext cx="812700" cy="8508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129" name="Google Shape;129;p16"/>
          <p:cNvPicPr preferRelativeResize="0"/>
          <p:nvPr/>
        </p:nvPicPr>
        <p:blipFill>
          <a:blip r:embed="rId3">
            <a:alphaModFix/>
          </a:blip>
          <a:stretch>
            <a:fillRect/>
          </a:stretch>
        </p:blipFill>
        <p:spPr>
          <a:xfrm>
            <a:off x="3891950" y="1921470"/>
            <a:ext cx="11045495" cy="7363664"/>
          </a:xfrm>
          <a:prstGeom prst="rect">
            <a:avLst/>
          </a:prstGeom>
          <a:noFill/>
          <a:ln>
            <a:noFill/>
          </a:ln>
        </p:spPr>
      </p:pic>
      <p:cxnSp>
        <p:nvCxnSpPr>
          <p:cNvPr id="130" name="Google Shape;130;p16"/>
          <p:cNvCxnSpPr/>
          <p:nvPr/>
        </p:nvCxnSpPr>
        <p:spPr>
          <a:xfrm flipH="1" rot="10800000">
            <a:off x="2032200" y="1921475"/>
            <a:ext cx="1099500" cy="16200"/>
          </a:xfrm>
          <a:prstGeom prst="straightConnector1">
            <a:avLst/>
          </a:prstGeom>
          <a:noFill/>
          <a:ln cap="flat" cmpd="sng" w="38100">
            <a:solidFill>
              <a:srgbClr val="FFFFFF"/>
            </a:solidFill>
            <a:prstDash val="solid"/>
            <a:round/>
            <a:headEnd len="sm" w="sm" type="none"/>
            <a:tailEnd len="sm" w="sm" type="none"/>
          </a:ln>
        </p:spPr>
      </p:cxnSp>
      <p:sp>
        <p:nvSpPr>
          <p:cNvPr id="131" name="Google Shape;131;p16"/>
          <p:cNvSpPr txBox="1"/>
          <p:nvPr/>
        </p:nvSpPr>
        <p:spPr>
          <a:xfrm>
            <a:off x="17746380" y="9244282"/>
            <a:ext cx="447600" cy="2154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400" u="none" cap="none" strike="noStrike">
                <a:solidFill>
                  <a:srgbClr val="151A18"/>
                </a:solidFill>
                <a:latin typeface="Open Sans"/>
                <a:ea typeface="Open Sans"/>
                <a:cs typeface="Open Sans"/>
                <a:sym typeface="Open Sans"/>
              </a:rPr>
              <a:t>03</a:t>
            </a:r>
            <a:endParaRPr/>
          </a:p>
        </p:txBody>
      </p:sp>
      <p:sp>
        <p:nvSpPr>
          <p:cNvPr id="132" name="Google Shape;132;p16"/>
          <p:cNvSpPr txBox="1"/>
          <p:nvPr/>
        </p:nvSpPr>
        <p:spPr>
          <a:xfrm>
            <a:off x="562858" y="517674"/>
            <a:ext cx="2820600" cy="1848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1200" u="none" cap="none" strike="noStrike">
                <a:solidFill>
                  <a:srgbClr val="FFFFFF"/>
                </a:solidFill>
                <a:latin typeface="Open Sans"/>
                <a:ea typeface="Open Sans"/>
                <a:cs typeface="Open Sans"/>
                <a:sym typeface="Open Sans"/>
              </a:rPr>
              <a:t>The Blueprint</a:t>
            </a:r>
            <a:endParaRPr/>
          </a:p>
        </p:txBody>
      </p:sp>
      <p:sp>
        <p:nvSpPr>
          <p:cNvPr id="133" name="Google Shape;133;p16"/>
          <p:cNvSpPr txBox="1"/>
          <p:nvPr/>
        </p:nvSpPr>
        <p:spPr>
          <a:xfrm>
            <a:off x="1811736" y="1134935"/>
            <a:ext cx="4221900" cy="684000"/>
          </a:xfrm>
          <a:prstGeom prst="rect">
            <a:avLst/>
          </a:prstGeom>
          <a:noFill/>
          <a:ln>
            <a:noFill/>
          </a:ln>
        </p:spPr>
        <p:txBody>
          <a:bodyPr anchorCtr="0" anchor="t" bIns="0" lIns="0" spcFirstLastPara="1" rIns="0" wrap="square" tIns="0">
            <a:spAutoFit/>
          </a:bodyPr>
          <a:lstStyle/>
          <a:p>
            <a:pPr indent="0" lvl="0" marL="0" marR="0" rtl="0" algn="l">
              <a:lnSpc>
                <a:spcPct val="127002"/>
              </a:lnSpc>
              <a:spcBef>
                <a:spcPts val="0"/>
              </a:spcBef>
              <a:spcAft>
                <a:spcPts val="0"/>
              </a:spcAft>
              <a:buNone/>
            </a:pPr>
            <a:r>
              <a:rPr b="1" i="0" lang="en-US" sz="4444" u="none" cap="none" strike="noStrike">
                <a:solidFill>
                  <a:srgbClr val="FFFFFF"/>
                </a:solidFill>
                <a:latin typeface="Open Sans"/>
                <a:ea typeface="Open Sans"/>
                <a:cs typeface="Open Sans"/>
                <a:sym typeface="Open Sans"/>
              </a:rPr>
              <a:t>PITCH</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